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0" r:id="rId9"/>
    <p:sldId id="261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2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B93096-281D-44F5-B995-AB08664FE62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034530A3-62E5-409C-87D3-D98604C023E6}">
      <dgm:prSet phldrT="[Text]"/>
      <dgm:spPr/>
      <dgm:t>
        <a:bodyPr/>
        <a:lstStyle/>
        <a:p>
          <a:r>
            <a:rPr lang="en-AU" dirty="0" smtClean="0"/>
            <a:t>What’s the problem/goal </a:t>
          </a:r>
          <a:endParaRPr lang="en-AU" dirty="0"/>
        </a:p>
      </dgm:t>
    </dgm:pt>
    <dgm:pt modelId="{E86CC156-245E-4266-B962-229AD4D1470C}" type="parTrans" cxnId="{FD4799BF-C817-4357-9D3A-29DB774B699B}">
      <dgm:prSet/>
      <dgm:spPr/>
      <dgm:t>
        <a:bodyPr/>
        <a:lstStyle/>
        <a:p>
          <a:endParaRPr lang="en-AU"/>
        </a:p>
      </dgm:t>
    </dgm:pt>
    <dgm:pt modelId="{4F1AB4AF-1970-4CBC-A99D-633FC5EFEB7A}" type="sibTrans" cxnId="{FD4799BF-C817-4357-9D3A-29DB774B699B}">
      <dgm:prSet/>
      <dgm:spPr/>
      <dgm:t>
        <a:bodyPr/>
        <a:lstStyle/>
        <a:p>
          <a:endParaRPr lang="en-AU"/>
        </a:p>
      </dgm:t>
    </dgm:pt>
    <dgm:pt modelId="{E1CD3DE6-A099-4C3D-A891-D986DABDE640}">
      <dgm:prSet phldrT="[Text]"/>
      <dgm:spPr/>
      <dgm:t>
        <a:bodyPr/>
        <a:lstStyle/>
        <a:p>
          <a:r>
            <a:rPr lang="en-AU" dirty="0" smtClean="0"/>
            <a:t>Check if answer makes sense</a:t>
          </a:r>
          <a:endParaRPr lang="en-AU" dirty="0"/>
        </a:p>
      </dgm:t>
    </dgm:pt>
    <dgm:pt modelId="{49E7F02F-774E-4092-BD5C-CCAD86B61C51}" type="parTrans" cxnId="{7FFC95B2-0B38-44FD-87C9-1048F5803205}">
      <dgm:prSet/>
      <dgm:spPr/>
      <dgm:t>
        <a:bodyPr/>
        <a:lstStyle/>
        <a:p>
          <a:endParaRPr lang="en-AU"/>
        </a:p>
      </dgm:t>
    </dgm:pt>
    <dgm:pt modelId="{97947D39-7F46-4B7A-B3CD-4C2FC18F4F30}" type="sibTrans" cxnId="{7FFC95B2-0B38-44FD-87C9-1048F5803205}">
      <dgm:prSet/>
      <dgm:spPr/>
      <dgm:t>
        <a:bodyPr/>
        <a:lstStyle/>
        <a:p>
          <a:endParaRPr lang="en-AU"/>
        </a:p>
      </dgm:t>
    </dgm:pt>
    <dgm:pt modelId="{05905596-CEE9-455D-8928-C0322DFD198B}">
      <dgm:prSet/>
      <dgm:spPr/>
      <dgm:t>
        <a:bodyPr/>
        <a:lstStyle/>
        <a:p>
          <a:r>
            <a:rPr lang="en-AU" smtClean="0"/>
            <a:t>Try out Plan </a:t>
          </a:r>
          <a:endParaRPr lang="en-AU" dirty="0"/>
        </a:p>
      </dgm:t>
    </dgm:pt>
    <dgm:pt modelId="{810D6E77-037E-487D-AF3C-D44FE5B3A6BC}" type="parTrans" cxnId="{33BE45D8-6E12-4FFF-8E03-3AAE1867EEE2}">
      <dgm:prSet/>
      <dgm:spPr/>
      <dgm:t>
        <a:bodyPr/>
        <a:lstStyle/>
        <a:p>
          <a:endParaRPr lang="en-AU"/>
        </a:p>
      </dgm:t>
    </dgm:pt>
    <dgm:pt modelId="{4189E800-CA4F-44C0-95BB-8FDF5E75200C}" type="sibTrans" cxnId="{33BE45D8-6E12-4FFF-8E03-3AAE1867EEE2}">
      <dgm:prSet/>
      <dgm:spPr/>
      <dgm:t>
        <a:bodyPr/>
        <a:lstStyle/>
        <a:p>
          <a:endParaRPr lang="en-AU"/>
        </a:p>
      </dgm:t>
    </dgm:pt>
    <dgm:pt modelId="{E7F5FB53-CC6A-4CC0-A21E-623C6FA82D22}">
      <dgm:prSet/>
      <dgm:spPr/>
      <dgm:t>
        <a:bodyPr/>
        <a:lstStyle/>
        <a:p>
          <a:r>
            <a:rPr lang="en-AU" smtClean="0"/>
            <a:t>What’s the plan </a:t>
          </a:r>
          <a:endParaRPr lang="en-AU" dirty="0"/>
        </a:p>
      </dgm:t>
    </dgm:pt>
    <dgm:pt modelId="{031D37CB-8023-417F-B757-CBD810989D30}" type="parTrans" cxnId="{0566DC2A-A557-4865-8B3E-A652B04A8AC5}">
      <dgm:prSet/>
      <dgm:spPr/>
      <dgm:t>
        <a:bodyPr/>
        <a:lstStyle/>
        <a:p>
          <a:endParaRPr lang="en-AU"/>
        </a:p>
      </dgm:t>
    </dgm:pt>
    <dgm:pt modelId="{46D1C808-035D-4943-8B26-E16C0F09948F}" type="sibTrans" cxnId="{0566DC2A-A557-4865-8B3E-A652B04A8AC5}">
      <dgm:prSet/>
      <dgm:spPr/>
      <dgm:t>
        <a:bodyPr/>
        <a:lstStyle/>
        <a:p>
          <a:endParaRPr lang="en-AU"/>
        </a:p>
      </dgm:t>
    </dgm:pt>
    <dgm:pt modelId="{36C42E1C-E526-4B03-B2D2-85911277F567}" type="pres">
      <dgm:prSet presAssocID="{CAB93096-281D-44F5-B995-AB08664FE628}" presName="cycle" presStyleCnt="0">
        <dgm:presLayoutVars>
          <dgm:dir/>
          <dgm:resizeHandles val="exact"/>
        </dgm:presLayoutVars>
      </dgm:prSet>
      <dgm:spPr/>
    </dgm:pt>
    <dgm:pt modelId="{A77B8260-CEFB-43F9-921A-053821EDE6DF}" type="pres">
      <dgm:prSet presAssocID="{034530A3-62E5-409C-87D3-D98604C023E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78F397D-6FBE-4D7C-82A6-80E9EEB01A3A}" type="pres">
      <dgm:prSet presAssocID="{4F1AB4AF-1970-4CBC-A99D-633FC5EFEB7A}" presName="sibTrans" presStyleLbl="sibTrans2D1" presStyleIdx="0" presStyleCnt="4"/>
      <dgm:spPr/>
    </dgm:pt>
    <dgm:pt modelId="{D9B78A0A-C2F0-426B-A316-0FD2171CB67B}" type="pres">
      <dgm:prSet presAssocID="{4F1AB4AF-1970-4CBC-A99D-633FC5EFEB7A}" presName="connectorText" presStyleLbl="sibTrans2D1" presStyleIdx="0" presStyleCnt="4"/>
      <dgm:spPr/>
    </dgm:pt>
    <dgm:pt modelId="{D52A2B49-ED89-4320-A3F7-6474F9A23836}" type="pres">
      <dgm:prSet presAssocID="{E7F5FB53-CC6A-4CC0-A21E-623C6FA82D22}" presName="node" presStyleLbl="node1" presStyleIdx="1" presStyleCnt="4">
        <dgm:presLayoutVars>
          <dgm:bulletEnabled val="1"/>
        </dgm:presLayoutVars>
      </dgm:prSet>
      <dgm:spPr/>
    </dgm:pt>
    <dgm:pt modelId="{F6FEECB7-2681-4016-990D-5F0101349261}" type="pres">
      <dgm:prSet presAssocID="{46D1C808-035D-4943-8B26-E16C0F09948F}" presName="sibTrans" presStyleLbl="sibTrans2D1" presStyleIdx="1" presStyleCnt="4"/>
      <dgm:spPr/>
    </dgm:pt>
    <dgm:pt modelId="{C9401922-2342-474B-9F2D-8C7E7BA95F7C}" type="pres">
      <dgm:prSet presAssocID="{46D1C808-035D-4943-8B26-E16C0F09948F}" presName="connectorText" presStyleLbl="sibTrans2D1" presStyleIdx="1" presStyleCnt="4"/>
      <dgm:spPr/>
    </dgm:pt>
    <dgm:pt modelId="{9B73CD3A-E0F6-4AE2-89DA-3CFA24E14C8D}" type="pres">
      <dgm:prSet presAssocID="{05905596-CEE9-455D-8928-C0322DFD198B}" presName="node" presStyleLbl="node1" presStyleIdx="2" presStyleCnt="4">
        <dgm:presLayoutVars>
          <dgm:bulletEnabled val="1"/>
        </dgm:presLayoutVars>
      </dgm:prSet>
      <dgm:spPr/>
    </dgm:pt>
    <dgm:pt modelId="{B39C7F70-A697-43F1-B618-4A86076DB10D}" type="pres">
      <dgm:prSet presAssocID="{4189E800-CA4F-44C0-95BB-8FDF5E75200C}" presName="sibTrans" presStyleLbl="sibTrans2D1" presStyleIdx="2" presStyleCnt="4"/>
      <dgm:spPr/>
    </dgm:pt>
    <dgm:pt modelId="{89A78065-5786-4D59-B4D1-1054D61E8041}" type="pres">
      <dgm:prSet presAssocID="{4189E800-CA4F-44C0-95BB-8FDF5E75200C}" presName="connectorText" presStyleLbl="sibTrans2D1" presStyleIdx="2" presStyleCnt="4"/>
      <dgm:spPr/>
    </dgm:pt>
    <dgm:pt modelId="{D485DA5D-F57A-4DFC-A5EB-AC5F0DC28D5F}" type="pres">
      <dgm:prSet presAssocID="{E1CD3DE6-A099-4C3D-A891-D986DABDE64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017CA2A-379C-490C-AF89-3A346483D199}" type="pres">
      <dgm:prSet presAssocID="{97947D39-7F46-4B7A-B3CD-4C2FC18F4F30}" presName="sibTrans" presStyleLbl="sibTrans2D1" presStyleIdx="3" presStyleCnt="4"/>
      <dgm:spPr/>
    </dgm:pt>
    <dgm:pt modelId="{FAB964AC-DDC1-453A-A2B1-B33816A5C5CE}" type="pres">
      <dgm:prSet presAssocID="{97947D39-7F46-4B7A-B3CD-4C2FC18F4F30}" presName="connectorText" presStyleLbl="sibTrans2D1" presStyleIdx="3" presStyleCnt="4"/>
      <dgm:spPr/>
    </dgm:pt>
  </dgm:ptLst>
  <dgm:cxnLst>
    <dgm:cxn modelId="{7496E2ED-FD5E-4956-B4F9-A0E42D743961}" type="presOf" srcId="{05905596-CEE9-455D-8928-C0322DFD198B}" destId="{9B73CD3A-E0F6-4AE2-89DA-3CFA24E14C8D}" srcOrd="0" destOrd="0" presId="urn:microsoft.com/office/officeart/2005/8/layout/cycle2"/>
    <dgm:cxn modelId="{425FF576-C111-4E72-A8B6-53D102463537}" type="presOf" srcId="{E1CD3DE6-A099-4C3D-A891-D986DABDE640}" destId="{D485DA5D-F57A-4DFC-A5EB-AC5F0DC28D5F}" srcOrd="0" destOrd="0" presId="urn:microsoft.com/office/officeart/2005/8/layout/cycle2"/>
    <dgm:cxn modelId="{F8FF064F-4284-4A26-A106-3DCAA4CBDFF6}" type="presOf" srcId="{E7F5FB53-CC6A-4CC0-A21E-623C6FA82D22}" destId="{D52A2B49-ED89-4320-A3F7-6474F9A23836}" srcOrd="0" destOrd="0" presId="urn:microsoft.com/office/officeart/2005/8/layout/cycle2"/>
    <dgm:cxn modelId="{E8ECF849-CC84-4E64-AC02-4C3F14472665}" type="presOf" srcId="{4F1AB4AF-1970-4CBC-A99D-633FC5EFEB7A}" destId="{A78F397D-6FBE-4D7C-82A6-80E9EEB01A3A}" srcOrd="0" destOrd="0" presId="urn:microsoft.com/office/officeart/2005/8/layout/cycle2"/>
    <dgm:cxn modelId="{0566DC2A-A557-4865-8B3E-A652B04A8AC5}" srcId="{CAB93096-281D-44F5-B995-AB08664FE628}" destId="{E7F5FB53-CC6A-4CC0-A21E-623C6FA82D22}" srcOrd="1" destOrd="0" parTransId="{031D37CB-8023-417F-B757-CBD810989D30}" sibTransId="{46D1C808-035D-4943-8B26-E16C0F09948F}"/>
    <dgm:cxn modelId="{33BE45D8-6E12-4FFF-8E03-3AAE1867EEE2}" srcId="{CAB93096-281D-44F5-B995-AB08664FE628}" destId="{05905596-CEE9-455D-8928-C0322DFD198B}" srcOrd="2" destOrd="0" parTransId="{810D6E77-037E-487D-AF3C-D44FE5B3A6BC}" sibTransId="{4189E800-CA4F-44C0-95BB-8FDF5E75200C}"/>
    <dgm:cxn modelId="{0D87A73A-8FF1-4CCE-B387-5114476A2AA5}" type="presOf" srcId="{4189E800-CA4F-44C0-95BB-8FDF5E75200C}" destId="{B39C7F70-A697-43F1-B618-4A86076DB10D}" srcOrd="0" destOrd="0" presId="urn:microsoft.com/office/officeart/2005/8/layout/cycle2"/>
    <dgm:cxn modelId="{F940255F-E7C2-48A1-84AF-C2288CFE1C87}" type="presOf" srcId="{4F1AB4AF-1970-4CBC-A99D-633FC5EFEB7A}" destId="{D9B78A0A-C2F0-426B-A316-0FD2171CB67B}" srcOrd="1" destOrd="0" presId="urn:microsoft.com/office/officeart/2005/8/layout/cycle2"/>
    <dgm:cxn modelId="{E7060E11-28EC-4CD3-BAE4-C6ED55FF5560}" type="presOf" srcId="{4189E800-CA4F-44C0-95BB-8FDF5E75200C}" destId="{89A78065-5786-4D59-B4D1-1054D61E8041}" srcOrd="1" destOrd="0" presId="urn:microsoft.com/office/officeart/2005/8/layout/cycle2"/>
    <dgm:cxn modelId="{CC40EC0F-EDFC-4ABB-B067-46EC482186F0}" type="presOf" srcId="{46D1C808-035D-4943-8B26-E16C0F09948F}" destId="{F6FEECB7-2681-4016-990D-5F0101349261}" srcOrd="0" destOrd="0" presId="urn:microsoft.com/office/officeart/2005/8/layout/cycle2"/>
    <dgm:cxn modelId="{7530BF89-943A-4D3C-A9A0-D218B7D16F00}" type="presOf" srcId="{034530A3-62E5-409C-87D3-D98604C023E6}" destId="{A77B8260-CEFB-43F9-921A-053821EDE6DF}" srcOrd="0" destOrd="0" presId="urn:microsoft.com/office/officeart/2005/8/layout/cycle2"/>
    <dgm:cxn modelId="{901ABA45-998E-43C3-AC75-9E68A00CA370}" type="presOf" srcId="{CAB93096-281D-44F5-B995-AB08664FE628}" destId="{36C42E1C-E526-4B03-B2D2-85911277F567}" srcOrd="0" destOrd="0" presId="urn:microsoft.com/office/officeart/2005/8/layout/cycle2"/>
    <dgm:cxn modelId="{6869A35C-DE54-43E2-9A94-7A5948B83549}" type="presOf" srcId="{46D1C808-035D-4943-8B26-E16C0F09948F}" destId="{C9401922-2342-474B-9F2D-8C7E7BA95F7C}" srcOrd="1" destOrd="0" presId="urn:microsoft.com/office/officeart/2005/8/layout/cycle2"/>
    <dgm:cxn modelId="{FD4799BF-C817-4357-9D3A-29DB774B699B}" srcId="{CAB93096-281D-44F5-B995-AB08664FE628}" destId="{034530A3-62E5-409C-87D3-D98604C023E6}" srcOrd="0" destOrd="0" parTransId="{E86CC156-245E-4266-B962-229AD4D1470C}" sibTransId="{4F1AB4AF-1970-4CBC-A99D-633FC5EFEB7A}"/>
    <dgm:cxn modelId="{7FFC95B2-0B38-44FD-87C9-1048F5803205}" srcId="{CAB93096-281D-44F5-B995-AB08664FE628}" destId="{E1CD3DE6-A099-4C3D-A891-D986DABDE640}" srcOrd="3" destOrd="0" parTransId="{49E7F02F-774E-4092-BD5C-CCAD86B61C51}" sibTransId="{97947D39-7F46-4B7A-B3CD-4C2FC18F4F30}"/>
    <dgm:cxn modelId="{B001E125-C693-49D3-93BA-780F872B05B2}" type="presOf" srcId="{97947D39-7F46-4B7A-B3CD-4C2FC18F4F30}" destId="{FAB964AC-DDC1-453A-A2B1-B33816A5C5CE}" srcOrd="1" destOrd="0" presId="urn:microsoft.com/office/officeart/2005/8/layout/cycle2"/>
    <dgm:cxn modelId="{9228AD07-1D50-43CB-A5C9-FD8E4073AA04}" type="presOf" srcId="{97947D39-7F46-4B7A-B3CD-4C2FC18F4F30}" destId="{3017CA2A-379C-490C-AF89-3A346483D199}" srcOrd="0" destOrd="0" presId="urn:microsoft.com/office/officeart/2005/8/layout/cycle2"/>
    <dgm:cxn modelId="{AD3F003A-7EB9-413C-A2CE-7DBC7BA8474E}" type="presParOf" srcId="{36C42E1C-E526-4B03-B2D2-85911277F567}" destId="{A77B8260-CEFB-43F9-921A-053821EDE6DF}" srcOrd="0" destOrd="0" presId="urn:microsoft.com/office/officeart/2005/8/layout/cycle2"/>
    <dgm:cxn modelId="{32037618-0F2D-48AD-99B0-4BFB3CFBF248}" type="presParOf" srcId="{36C42E1C-E526-4B03-B2D2-85911277F567}" destId="{A78F397D-6FBE-4D7C-82A6-80E9EEB01A3A}" srcOrd="1" destOrd="0" presId="urn:microsoft.com/office/officeart/2005/8/layout/cycle2"/>
    <dgm:cxn modelId="{CBEB144B-B5A7-4A13-AB66-5ACA3390C659}" type="presParOf" srcId="{A78F397D-6FBE-4D7C-82A6-80E9EEB01A3A}" destId="{D9B78A0A-C2F0-426B-A316-0FD2171CB67B}" srcOrd="0" destOrd="0" presId="urn:microsoft.com/office/officeart/2005/8/layout/cycle2"/>
    <dgm:cxn modelId="{2FDA282A-6F56-4C87-BECF-1DAA97A8CD8F}" type="presParOf" srcId="{36C42E1C-E526-4B03-B2D2-85911277F567}" destId="{D52A2B49-ED89-4320-A3F7-6474F9A23836}" srcOrd="2" destOrd="0" presId="urn:microsoft.com/office/officeart/2005/8/layout/cycle2"/>
    <dgm:cxn modelId="{B0B6FB33-D663-41DC-9210-B48BFF3C6A9D}" type="presParOf" srcId="{36C42E1C-E526-4B03-B2D2-85911277F567}" destId="{F6FEECB7-2681-4016-990D-5F0101349261}" srcOrd="3" destOrd="0" presId="urn:microsoft.com/office/officeart/2005/8/layout/cycle2"/>
    <dgm:cxn modelId="{B579B3E1-42A3-496D-9291-C7B6B38B4794}" type="presParOf" srcId="{F6FEECB7-2681-4016-990D-5F0101349261}" destId="{C9401922-2342-474B-9F2D-8C7E7BA95F7C}" srcOrd="0" destOrd="0" presId="urn:microsoft.com/office/officeart/2005/8/layout/cycle2"/>
    <dgm:cxn modelId="{0B5AB6BA-BE1B-45B9-8ACE-6276D2529EC0}" type="presParOf" srcId="{36C42E1C-E526-4B03-B2D2-85911277F567}" destId="{9B73CD3A-E0F6-4AE2-89DA-3CFA24E14C8D}" srcOrd="4" destOrd="0" presId="urn:microsoft.com/office/officeart/2005/8/layout/cycle2"/>
    <dgm:cxn modelId="{10D4983E-5796-44B0-9DB7-222B0B6382F0}" type="presParOf" srcId="{36C42E1C-E526-4B03-B2D2-85911277F567}" destId="{B39C7F70-A697-43F1-B618-4A86076DB10D}" srcOrd="5" destOrd="0" presId="urn:microsoft.com/office/officeart/2005/8/layout/cycle2"/>
    <dgm:cxn modelId="{E6D5C539-E009-4FDF-BAFD-65E85BADE7C6}" type="presParOf" srcId="{B39C7F70-A697-43F1-B618-4A86076DB10D}" destId="{89A78065-5786-4D59-B4D1-1054D61E8041}" srcOrd="0" destOrd="0" presId="urn:microsoft.com/office/officeart/2005/8/layout/cycle2"/>
    <dgm:cxn modelId="{4F11D38E-0695-40D2-87C8-5B5BE03B1FD1}" type="presParOf" srcId="{36C42E1C-E526-4B03-B2D2-85911277F567}" destId="{D485DA5D-F57A-4DFC-A5EB-AC5F0DC28D5F}" srcOrd="6" destOrd="0" presId="urn:microsoft.com/office/officeart/2005/8/layout/cycle2"/>
    <dgm:cxn modelId="{5B85A946-C7A6-4292-9942-8528824EDFBD}" type="presParOf" srcId="{36C42E1C-E526-4B03-B2D2-85911277F567}" destId="{3017CA2A-379C-490C-AF89-3A346483D199}" srcOrd="7" destOrd="0" presId="urn:microsoft.com/office/officeart/2005/8/layout/cycle2"/>
    <dgm:cxn modelId="{FC9F516B-F654-4100-9380-46DA3CC9DC0E}" type="presParOf" srcId="{3017CA2A-379C-490C-AF89-3A346483D199}" destId="{FAB964AC-DDC1-453A-A2B1-B33816A5C5C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7B8260-CEFB-43F9-921A-053821EDE6DF}">
      <dsp:nvSpPr>
        <dsp:cNvPr id="0" name=""/>
        <dsp:cNvSpPr/>
      </dsp:nvSpPr>
      <dsp:spPr>
        <a:xfrm>
          <a:off x="1445820" y="374"/>
          <a:ext cx="996790" cy="9967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900" kern="1200" dirty="0" smtClean="0"/>
            <a:t>What’s the problem/goal </a:t>
          </a:r>
          <a:endParaRPr lang="en-AU" sz="900" kern="1200" dirty="0"/>
        </a:p>
      </dsp:txBody>
      <dsp:txXfrm>
        <a:off x="1445820" y="374"/>
        <a:ext cx="996790" cy="996790"/>
      </dsp:txXfrm>
    </dsp:sp>
    <dsp:sp modelId="{A78F397D-6FBE-4D7C-82A6-80E9EEB01A3A}">
      <dsp:nvSpPr>
        <dsp:cNvPr id="0" name=""/>
        <dsp:cNvSpPr/>
      </dsp:nvSpPr>
      <dsp:spPr>
        <a:xfrm rot="2700000">
          <a:off x="2335486" y="853919"/>
          <a:ext cx="264175" cy="336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700" kern="1200"/>
        </a:p>
      </dsp:txBody>
      <dsp:txXfrm rot="2700000">
        <a:off x="2335486" y="853919"/>
        <a:ext cx="264175" cy="336416"/>
      </dsp:txXfrm>
    </dsp:sp>
    <dsp:sp modelId="{D52A2B49-ED89-4320-A3F7-6474F9A23836}">
      <dsp:nvSpPr>
        <dsp:cNvPr id="0" name=""/>
        <dsp:cNvSpPr/>
      </dsp:nvSpPr>
      <dsp:spPr>
        <a:xfrm>
          <a:off x="2503111" y="1057664"/>
          <a:ext cx="996790" cy="9967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900" kern="1200" smtClean="0"/>
            <a:t>What’s the plan </a:t>
          </a:r>
          <a:endParaRPr lang="en-AU" sz="900" kern="1200" dirty="0"/>
        </a:p>
      </dsp:txBody>
      <dsp:txXfrm>
        <a:off x="2503111" y="1057664"/>
        <a:ext cx="996790" cy="996790"/>
      </dsp:txXfrm>
    </dsp:sp>
    <dsp:sp modelId="{F6FEECB7-2681-4016-990D-5F0101349261}">
      <dsp:nvSpPr>
        <dsp:cNvPr id="0" name=""/>
        <dsp:cNvSpPr/>
      </dsp:nvSpPr>
      <dsp:spPr>
        <a:xfrm rot="8100000">
          <a:off x="2346060" y="1911209"/>
          <a:ext cx="264175" cy="336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700" kern="1200"/>
        </a:p>
      </dsp:txBody>
      <dsp:txXfrm rot="8100000">
        <a:off x="2346060" y="1911209"/>
        <a:ext cx="264175" cy="336416"/>
      </dsp:txXfrm>
    </dsp:sp>
    <dsp:sp modelId="{9B73CD3A-E0F6-4AE2-89DA-3CFA24E14C8D}">
      <dsp:nvSpPr>
        <dsp:cNvPr id="0" name=""/>
        <dsp:cNvSpPr/>
      </dsp:nvSpPr>
      <dsp:spPr>
        <a:xfrm>
          <a:off x="1445820" y="2114955"/>
          <a:ext cx="996790" cy="9967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900" kern="1200" smtClean="0"/>
            <a:t>Try out Plan </a:t>
          </a:r>
          <a:endParaRPr lang="en-AU" sz="900" kern="1200" dirty="0"/>
        </a:p>
      </dsp:txBody>
      <dsp:txXfrm>
        <a:off x="1445820" y="2114955"/>
        <a:ext cx="996790" cy="996790"/>
      </dsp:txXfrm>
    </dsp:sp>
    <dsp:sp modelId="{B39C7F70-A697-43F1-B618-4A86076DB10D}">
      <dsp:nvSpPr>
        <dsp:cNvPr id="0" name=""/>
        <dsp:cNvSpPr/>
      </dsp:nvSpPr>
      <dsp:spPr>
        <a:xfrm rot="13500000">
          <a:off x="1288770" y="1921783"/>
          <a:ext cx="264175" cy="336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700" kern="1200"/>
        </a:p>
      </dsp:txBody>
      <dsp:txXfrm rot="13500000">
        <a:off x="1288770" y="1921783"/>
        <a:ext cx="264175" cy="336416"/>
      </dsp:txXfrm>
    </dsp:sp>
    <dsp:sp modelId="{D485DA5D-F57A-4DFC-A5EB-AC5F0DC28D5F}">
      <dsp:nvSpPr>
        <dsp:cNvPr id="0" name=""/>
        <dsp:cNvSpPr/>
      </dsp:nvSpPr>
      <dsp:spPr>
        <a:xfrm>
          <a:off x="388530" y="1057664"/>
          <a:ext cx="996790" cy="9967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900" kern="1200" dirty="0" smtClean="0"/>
            <a:t>Check if answer makes sense</a:t>
          </a:r>
          <a:endParaRPr lang="en-AU" sz="900" kern="1200" dirty="0"/>
        </a:p>
      </dsp:txBody>
      <dsp:txXfrm>
        <a:off x="388530" y="1057664"/>
        <a:ext cx="996790" cy="996790"/>
      </dsp:txXfrm>
    </dsp:sp>
    <dsp:sp modelId="{3017CA2A-379C-490C-AF89-3A346483D199}">
      <dsp:nvSpPr>
        <dsp:cNvPr id="0" name=""/>
        <dsp:cNvSpPr/>
      </dsp:nvSpPr>
      <dsp:spPr>
        <a:xfrm rot="18900000">
          <a:off x="1278196" y="864493"/>
          <a:ext cx="264175" cy="336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700" kern="1200"/>
        </a:p>
      </dsp:txBody>
      <dsp:txXfrm rot="18900000">
        <a:off x="1278196" y="864493"/>
        <a:ext cx="264175" cy="336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E62A4-D71B-47C7-9F60-A9BDD10AD625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17DB1-CB02-4B40-A703-A10E0AF26BBA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A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F99A0B-D0F5-432A-893B-7994DD50F30B}" type="datetimeFigureOut">
              <a:rPr lang="en-AU" smtClean="0"/>
              <a:t>27/10/2011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FED0D8C-6E0C-4E2E-A149-4436A8F4906C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ETL123: Mathematics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 smtClean="0"/>
              <a:t>3: Planning Problem-Based Lessons</a:t>
            </a:r>
          </a:p>
          <a:p>
            <a:r>
              <a:rPr lang="en-AU" dirty="0" smtClean="0"/>
              <a:t>Van De </a:t>
            </a:r>
            <a:r>
              <a:rPr lang="en-AU" dirty="0" err="1" smtClean="0"/>
              <a:t>Walle</a:t>
            </a:r>
            <a:r>
              <a:rPr lang="en-AU" dirty="0" smtClean="0"/>
              <a:t> Ch 3 and 4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Variations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3-phase lesson could be over </a:t>
            </a:r>
            <a:r>
              <a:rPr lang="en-AU" b="1" dirty="0" smtClean="0"/>
              <a:t>several days</a:t>
            </a:r>
          </a:p>
          <a:p>
            <a:r>
              <a:rPr lang="en-AU" dirty="0" smtClean="0"/>
              <a:t>3-phase lesson could be a </a:t>
            </a:r>
            <a:r>
              <a:rPr lang="en-AU" b="1" dirty="0" smtClean="0"/>
              <a:t>10 min activity</a:t>
            </a:r>
          </a:p>
          <a:p>
            <a:r>
              <a:rPr lang="en-AU" dirty="0" smtClean="0"/>
              <a:t>Use stations (</a:t>
            </a:r>
            <a:r>
              <a:rPr lang="en-AU" b="1" dirty="0" smtClean="0"/>
              <a:t>rotations</a:t>
            </a:r>
            <a:r>
              <a:rPr lang="en-AU" dirty="0" smtClean="0"/>
              <a:t>): one for each 3-phase lesson (some could be the same)</a:t>
            </a:r>
          </a:p>
          <a:p>
            <a:pPr>
              <a:buNone/>
            </a:pPr>
            <a:r>
              <a:rPr lang="en-AU" dirty="0" smtClean="0"/>
              <a:t>	</a:t>
            </a:r>
            <a:r>
              <a:rPr lang="en-AU" dirty="0" smtClean="0"/>
              <a:t>	explain task at start</a:t>
            </a:r>
          </a:p>
          <a:p>
            <a:pPr>
              <a:buNone/>
            </a:pPr>
            <a:r>
              <a:rPr lang="en-AU" dirty="0" smtClean="0"/>
              <a:t>	</a:t>
            </a:r>
            <a:r>
              <a:rPr lang="en-AU" dirty="0" smtClean="0"/>
              <a:t>	have instructions at stations</a:t>
            </a:r>
          </a:p>
          <a:p>
            <a:pPr>
              <a:buNone/>
            </a:pPr>
            <a:r>
              <a:rPr lang="en-AU" dirty="0" smtClean="0"/>
              <a:t>	</a:t>
            </a:r>
            <a:r>
              <a:rPr lang="en-AU" dirty="0" smtClean="0"/>
              <a:t>	task/game might not be problem solving, but needs to encourage reflection and recording</a:t>
            </a:r>
            <a:endParaRPr lang="en-A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Planning for All Learners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AU" dirty="0" smtClean="0"/>
              <a:t>Accommodations (don’t modify task but presentation)</a:t>
            </a:r>
          </a:p>
          <a:p>
            <a:r>
              <a:rPr lang="en-AU" dirty="0" smtClean="0"/>
              <a:t>Modifications (modify task)</a:t>
            </a:r>
          </a:p>
          <a:p>
            <a:r>
              <a:rPr lang="en-AU" dirty="0" smtClean="0"/>
              <a:t>Differentiating Instruction (degree of assistance given, amount of scaffolding, number of instructions given at once</a:t>
            </a:r>
          </a:p>
          <a:p>
            <a:r>
              <a:rPr lang="en-AU" dirty="0" smtClean="0"/>
              <a:t>Mixed ability groups: individual accountability, shared responsibility</a:t>
            </a:r>
          </a:p>
          <a:p>
            <a:r>
              <a:rPr lang="en-AU" dirty="0" smtClean="0"/>
              <a:t>ESL learners: extra 10-step planning questions . . .</a:t>
            </a:r>
            <a:endParaRPr lang="en-A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Planning for ESL learners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dirty="0" smtClean="0"/>
              <a:t>Establish language objectives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Consider cultural background; </a:t>
            </a:r>
            <a:r>
              <a:rPr lang="en-AU" dirty="0" err="1" smtClean="0"/>
              <a:t>prev</a:t>
            </a:r>
            <a:r>
              <a:rPr lang="en-AU" dirty="0" smtClean="0"/>
              <a:t> learned vocab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Make context relevant; eliminate vocab not needed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If student not succeeding, work out ways to determine of problem is with language, maths or both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Link task to prior knowledge/contexts; list key vocab and discuss (Dim2: 54); present task written and verbally; check for understanding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Encourage use of models, pictures; maximise English language - use sentence starters to scaffold; think-pair-share 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Encourage use of visuals; give advance notice of talking requirement; give ‘wait time’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Check vocab needs are supported; visual support given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Encourage pictures/diagrams to replace words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Translate essential questions; keep English questions clear - short sentences</a:t>
            </a:r>
          </a:p>
          <a:p>
            <a:pPr marL="514350" indent="-514350">
              <a:buFont typeface="+mj-lt"/>
              <a:buAutoNum type="arabicPeriod"/>
            </a:pP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Problem-Based 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b="1" dirty="0" smtClean="0"/>
              <a:t>Used for teaching</a:t>
            </a:r>
          </a:p>
          <a:p>
            <a:r>
              <a:rPr lang="en-AU" dirty="0" smtClean="0"/>
              <a:t>Concepts (fractions greater than 1)</a:t>
            </a:r>
          </a:p>
          <a:p>
            <a:r>
              <a:rPr lang="en-AU" dirty="0" smtClean="0"/>
              <a:t>Processes (2 digit addition)</a:t>
            </a:r>
          </a:p>
          <a:p>
            <a:endParaRPr lang="en-AU" dirty="0" smtClean="0"/>
          </a:p>
          <a:p>
            <a:pPr>
              <a:buNone/>
            </a:pPr>
            <a:r>
              <a:rPr lang="en-AU" b="1" dirty="0" smtClean="0"/>
              <a:t>Good Problems</a:t>
            </a:r>
          </a:p>
          <a:p>
            <a:r>
              <a:rPr lang="en-AU" dirty="0" smtClean="0"/>
              <a:t>Begin where the students are</a:t>
            </a:r>
          </a:p>
          <a:p>
            <a:r>
              <a:rPr lang="en-AU" dirty="0" smtClean="0"/>
              <a:t>Have Maths as the centre of the problem</a:t>
            </a:r>
          </a:p>
          <a:p>
            <a:r>
              <a:rPr lang="en-AU" dirty="0" smtClean="0"/>
              <a:t>Require reasons for methods of solution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Making Problem-based 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Determine Maths outcome/objectives</a:t>
            </a:r>
          </a:p>
          <a:p>
            <a:pPr>
              <a:buNone/>
            </a:pPr>
            <a:r>
              <a:rPr lang="en-AU" dirty="0" smtClean="0"/>
              <a:t>					</a:t>
            </a:r>
            <a:r>
              <a:rPr lang="en-AU" b="1" dirty="0" smtClean="0"/>
              <a:t>e.g.?</a:t>
            </a:r>
          </a:p>
          <a:p>
            <a:r>
              <a:rPr lang="en-AU" dirty="0" smtClean="0"/>
              <a:t>Ensure it has multiple entry points (approaches/strategies/hints)</a:t>
            </a:r>
          </a:p>
          <a:p>
            <a:pPr>
              <a:buNone/>
            </a:pPr>
            <a:r>
              <a:rPr lang="en-AU" dirty="0" smtClean="0"/>
              <a:t>					</a:t>
            </a:r>
            <a:r>
              <a:rPr lang="en-AU" b="1" dirty="0" smtClean="0"/>
              <a:t>Check by trying it yourself</a:t>
            </a:r>
          </a:p>
          <a:p>
            <a:r>
              <a:rPr lang="en-AU" dirty="0" smtClean="0"/>
              <a:t>Create meaningful/engaging contexts (stories, news, links to other KLAs)</a:t>
            </a:r>
          </a:p>
          <a:p>
            <a:pPr>
              <a:buNone/>
            </a:pPr>
            <a:r>
              <a:rPr lang="en-AU" dirty="0" smtClean="0"/>
              <a:t>					</a:t>
            </a:r>
            <a:r>
              <a:rPr lang="en-AU" b="1" dirty="0" smtClean="0"/>
              <a:t>e.g.?</a:t>
            </a:r>
            <a:endParaRPr lang="en-A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Teach Students Problem-Solving Steps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sz="1900" dirty="0" smtClean="0"/>
              <a:t>See also DoL Dim 4 (</a:t>
            </a:r>
            <a:r>
              <a:rPr lang="en-AU" sz="1900" dirty="0" err="1" smtClean="0"/>
              <a:t>Marzano</a:t>
            </a:r>
            <a:r>
              <a:rPr lang="en-AU" sz="1900" dirty="0" smtClean="0"/>
              <a:t> 1997: 205)</a:t>
            </a:r>
          </a:p>
          <a:p>
            <a:pPr>
              <a:buNone/>
            </a:pPr>
            <a:r>
              <a:rPr lang="en-AU" sz="1900" dirty="0" smtClean="0"/>
              <a:t> </a:t>
            </a:r>
            <a:r>
              <a:rPr lang="en-AU" sz="1800" dirty="0" smtClean="0"/>
              <a:t>	</a:t>
            </a:r>
            <a:r>
              <a:rPr lang="en-AU" sz="1800" dirty="0" smtClean="0"/>
              <a:t>		</a:t>
            </a:r>
          </a:p>
          <a:p>
            <a:pPr>
              <a:buNone/>
            </a:pPr>
            <a:r>
              <a:rPr lang="en-AU" sz="1800" dirty="0" smtClean="0"/>
              <a:t>	</a:t>
            </a:r>
            <a:r>
              <a:rPr lang="en-AU" sz="1800" dirty="0" smtClean="0"/>
              <a:t>			</a:t>
            </a:r>
            <a:endParaRPr lang="en-AU" sz="1800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4644008" y="2060848"/>
          <a:ext cx="3888432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Teach/Remind Students of Multiple </a:t>
            </a:r>
            <a:r>
              <a:rPr lang="en-AU" dirty="0" smtClean="0"/>
              <a:t>Entry Points or Strategies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Draw a picture/use a model</a:t>
            </a:r>
          </a:p>
          <a:p>
            <a:r>
              <a:rPr lang="en-AU" dirty="0" smtClean="0"/>
              <a:t>Look for a pattern</a:t>
            </a:r>
          </a:p>
          <a:p>
            <a:r>
              <a:rPr lang="en-AU" dirty="0" smtClean="0"/>
              <a:t>Guess and check</a:t>
            </a:r>
          </a:p>
          <a:p>
            <a:r>
              <a:rPr lang="en-AU" dirty="0" smtClean="0"/>
              <a:t>Make a table or chart</a:t>
            </a:r>
          </a:p>
          <a:p>
            <a:r>
              <a:rPr lang="en-AU" dirty="0" smtClean="0"/>
              <a:t>Try a simpler form of the problem</a:t>
            </a:r>
          </a:p>
          <a:p>
            <a:r>
              <a:rPr lang="en-AU" dirty="0" smtClean="0"/>
              <a:t>Make an organised list</a:t>
            </a:r>
          </a:p>
          <a:p>
            <a:r>
              <a:rPr lang="en-AU" dirty="0" smtClean="0"/>
              <a:t>Write an equation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Student Talk and Telling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AU" b="1" dirty="0" smtClean="0"/>
              <a:t>If a student’s stuck . . .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b="1" dirty="0" smtClean="0"/>
              <a:t>When a student’s finished . . .</a:t>
            </a:r>
          </a:p>
          <a:p>
            <a:pPr>
              <a:buNone/>
            </a:pPr>
            <a:r>
              <a:rPr lang="en-AU" b="1" dirty="0" smtClean="0"/>
              <a:t>Ask: </a:t>
            </a:r>
            <a:r>
              <a:rPr lang="en-AU" dirty="0" smtClean="0"/>
              <a:t>How did you solve it? Why that way? Why </a:t>
            </a:r>
            <a:r>
              <a:rPr lang="en-AU" dirty="0" err="1" smtClean="0"/>
              <a:t>d’you</a:t>
            </a:r>
            <a:r>
              <a:rPr lang="en-AU" dirty="0" smtClean="0"/>
              <a:t> think the answer makes sense? Show/tell me how you did it</a:t>
            </a:r>
          </a:p>
          <a:p>
            <a:pPr>
              <a:buNone/>
            </a:pPr>
            <a:r>
              <a:rPr lang="en-AU" b="1" dirty="0" smtClean="0"/>
              <a:t>Tell: </a:t>
            </a:r>
            <a:r>
              <a:rPr lang="en-AU" dirty="0" smtClean="0"/>
              <a:t>Maths conventions for symbols and names (after concept understood), alternative methods (more efficient), clarification of student methods/related ideas</a:t>
            </a:r>
            <a:endParaRPr lang="en-AU" dirty="0"/>
          </a:p>
        </p:txBody>
      </p:sp>
      <p:sp>
        <p:nvSpPr>
          <p:cNvPr id="4" name="Rectangular Callout 3"/>
          <p:cNvSpPr/>
          <p:nvPr/>
        </p:nvSpPr>
        <p:spPr>
          <a:xfrm>
            <a:off x="899592" y="2420888"/>
            <a:ext cx="1584176" cy="792088"/>
          </a:xfrm>
          <a:prstGeom prst="wedgeRect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How can I help you?</a:t>
            </a:r>
            <a:endParaRPr lang="en-AU" dirty="0"/>
          </a:p>
        </p:txBody>
      </p:sp>
      <p:sp>
        <p:nvSpPr>
          <p:cNvPr id="5" name="Rectangular Callout 4"/>
          <p:cNvSpPr/>
          <p:nvPr/>
        </p:nvSpPr>
        <p:spPr>
          <a:xfrm>
            <a:off x="5220072" y="1916832"/>
            <a:ext cx="1440160" cy="936104"/>
          </a:xfrm>
          <a:prstGeom prst="wedgeRect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What are you thinking?</a:t>
            </a:r>
            <a:endParaRPr lang="en-A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Evaluating your Activity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AU" b="1" dirty="0" smtClean="0"/>
              <a:t>Check:</a:t>
            </a:r>
          </a:p>
          <a:p>
            <a:pPr>
              <a:buNone/>
            </a:pPr>
            <a:endParaRPr lang="en-AU" b="1" dirty="0" smtClean="0"/>
          </a:p>
          <a:p>
            <a:r>
              <a:rPr lang="en-AU" dirty="0" smtClean="0"/>
              <a:t>How it’s done (do it yourself, check resources / misconceptions)</a:t>
            </a:r>
          </a:p>
          <a:p>
            <a:r>
              <a:rPr lang="en-AU" dirty="0" smtClean="0"/>
              <a:t>Purpose (outcomes/goals, skills, links)</a:t>
            </a:r>
          </a:p>
          <a:p>
            <a:r>
              <a:rPr lang="en-AU" dirty="0" smtClean="0"/>
              <a:t>If activity achieves purpose</a:t>
            </a:r>
          </a:p>
          <a:p>
            <a:r>
              <a:rPr lang="en-AU" dirty="0" smtClean="0"/>
              <a:t>How you’ll write up 3-phase lesson plan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3-phase Lesson: BDA</a:t>
            </a:r>
            <a:br>
              <a:rPr lang="en-AU" dirty="0" smtClean="0"/>
            </a:br>
            <a:r>
              <a:rPr lang="en-AU" dirty="0" smtClean="0"/>
              <a:t>Not 2-phase: explain then drill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AU" b="1" dirty="0" smtClean="0"/>
              <a:t>Before: </a:t>
            </a:r>
            <a:r>
              <a:rPr lang="en-AU" dirty="0" smtClean="0"/>
              <a:t>activate prior knowledge, ensure problem is understood, establish clear expectations</a:t>
            </a:r>
          </a:p>
          <a:p>
            <a:endParaRPr lang="en-AU" dirty="0" smtClean="0"/>
          </a:p>
          <a:p>
            <a:r>
              <a:rPr lang="en-AU" b="1" dirty="0" smtClean="0"/>
              <a:t>During: </a:t>
            </a:r>
            <a:r>
              <a:rPr lang="en-AU" dirty="0" smtClean="0"/>
              <a:t>Let go, listen actively (active listening: Communication strategies), give hints, give good extension activities</a:t>
            </a:r>
          </a:p>
          <a:p>
            <a:endParaRPr lang="en-AU" dirty="0" smtClean="0"/>
          </a:p>
          <a:p>
            <a:r>
              <a:rPr lang="en-AU" b="1" dirty="0" smtClean="0"/>
              <a:t>After: </a:t>
            </a:r>
            <a:r>
              <a:rPr lang="en-AU" dirty="0" smtClean="0"/>
              <a:t>help students listen to each other, listen actively, summarise main ideas, identify future problems</a:t>
            </a:r>
            <a:endParaRPr lang="en-A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Planning the Lesson: link to LMQs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Maths Goal/objectives</a:t>
            </a:r>
            <a:r>
              <a:rPr lang="en-AU" dirty="0" smtClean="0"/>
              <a:t>: observable/measurable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Student Needs</a:t>
            </a:r>
            <a:r>
              <a:rPr lang="en-AU" dirty="0" smtClean="0"/>
              <a:t>: prior knowledge; vocab/visual support; misconceptions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Select/Design Task</a:t>
            </a:r>
            <a:r>
              <a:rPr lang="en-AU" dirty="0" smtClean="0"/>
              <a:t>: from VDW, CMIT, DENS, DoL to meet 1 and 2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Design Assessment</a:t>
            </a:r>
            <a:r>
              <a:rPr lang="en-AU" dirty="0" smtClean="0"/>
              <a:t>: profiling/formative/summative; link to goals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Plan Before activities</a:t>
            </a:r>
            <a:r>
              <a:rPr lang="en-AU" dirty="0" smtClean="0"/>
              <a:t>: prior </a:t>
            </a:r>
            <a:r>
              <a:rPr lang="en-AU" dirty="0" err="1" smtClean="0"/>
              <a:t>knowl</a:t>
            </a:r>
            <a:r>
              <a:rPr lang="en-AU" dirty="0" smtClean="0"/>
              <a:t>, </a:t>
            </a:r>
            <a:r>
              <a:rPr lang="en-AU" dirty="0" err="1" smtClean="0"/>
              <a:t>engaegment</a:t>
            </a:r>
            <a:endParaRPr lang="en-AU" dirty="0" smtClean="0"/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Plan During activities</a:t>
            </a:r>
            <a:r>
              <a:rPr lang="en-AU" dirty="0" smtClean="0"/>
              <a:t>: hints, extensions, 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Plan After discussion</a:t>
            </a:r>
            <a:r>
              <a:rPr lang="en-AU" dirty="0" smtClean="0"/>
              <a:t>: how begin? How record student ideas?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Check Alignment </a:t>
            </a:r>
            <a:r>
              <a:rPr lang="en-AU" dirty="0" smtClean="0"/>
              <a:t>of objectives, assessment, questions</a:t>
            </a:r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Anticipate Student Approaches  </a:t>
            </a:r>
            <a:r>
              <a:rPr lang="en-AU" dirty="0" smtClean="0"/>
              <a:t>misconceptions? Address in Before</a:t>
            </a:r>
            <a:endParaRPr lang="en-AU" b="1" dirty="0" smtClean="0"/>
          </a:p>
          <a:p>
            <a:pPr marL="514350" indent="-514350">
              <a:buFont typeface="+mj-lt"/>
              <a:buAutoNum type="arabicPeriod"/>
            </a:pPr>
            <a:r>
              <a:rPr lang="en-AU" b="1" dirty="0" smtClean="0"/>
              <a:t>Identify Essential questions </a:t>
            </a:r>
            <a:r>
              <a:rPr lang="en-AU" dirty="0" smtClean="0"/>
              <a:t>that meet objectives of BDA phases</a:t>
            </a:r>
            <a:endParaRPr lang="en-AU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ETL123: Mathematic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Problem-Based Activities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Making Problem-based Activities&amp;quot;&quot;/&gt;&lt;property id=&quot;20307&quot; value=&quot;258&quot;/&gt;&lt;/object&gt;&lt;object type=&quot;3&quot; unique_id=&quot;10007&quot;&gt;&lt;property id=&quot;20148&quot; value=&quot;5&quot;/&gt;&lt;property id=&quot;20300&quot; value=&quot;Slide 4 - &amp;quot;Teach Students Problem-Solving Steps&amp;quot;&quot;/&gt;&lt;property id=&quot;20307&quot; value=&quot;262&quot;/&gt;&lt;/object&gt;&lt;object type=&quot;3&quot; unique_id=&quot;10008&quot;&gt;&lt;property id=&quot;20148&quot; value=&quot;5&quot;/&gt;&lt;property id=&quot;20300&quot; value=&quot;Slide 5 - &amp;quot;Teach/Remind Students of Multiple Entry Points or Strategies&amp;quot;&quot;/&gt;&lt;property id=&quot;20307&quot; value=&quot;263&quot;/&gt;&lt;/object&gt;&lt;object type=&quot;3&quot; unique_id=&quot;10009&quot;&gt;&lt;property id=&quot;20148&quot; value=&quot;5&quot;/&gt;&lt;property id=&quot;20300&quot; value=&quot;Slide 6 - &amp;quot;Student Talk and Telling&amp;quot;&quot;/&gt;&lt;property id=&quot;20307&quot; value=&quot;264&quot;/&gt;&lt;/object&gt;&lt;object type=&quot;3&quot; unique_id=&quot;10010&quot;&gt;&lt;property id=&quot;20148&quot; value=&quot;5&quot;/&gt;&lt;property id=&quot;20300&quot; value=&quot;Slide 7 - &amp;quot;Evaluating your Activity&amp;quot;&quot;/&gt;&lt;property id=&quot;20307&quot; value=&quot;259&quot;/&gt;&lt;/object&gt;&lt;object type=&quot;3&quot; unique_id=&quot;10011&quot;&gt;&lt;property id=&quot;20148&quot; value=&quot;5&quot;/&gt;&lt;property id=&quot;20300&quot; value=&quot;Slide 8 - &amp;quot;3-phase Lesson: BDA&amp;#x0D;&amp;#x0A;Not 2-phase: explain then drill&amp;quot;&quot;/&gt;&lt;property id=&quot;20307&quot; value=&quot;260&quot;/&gt;&lt;/object&gt;&lt;object type=&quot;3&quot; unique_id=&quot;10012&quot;&gt;&lt;property id=&quot;20148&quot; value=&quot;5&quot;/&gt;&lt;property id=&quot;20300&quot; value=&quot;Slide 9 - &amp;quot;Planning the Lesson: link to LMQs&amp;quot;&quot;/&gt;&lt;property id=&quot;20307&quot; value=&quot;261&quot;/&gt;&lt;/object&gt;&lt;object type=&quot;3&quot; unique_id=&quot;10013&quot;&gt;&lt;property id=&quot;20148&quot; value=&quot;5&quot;/&gt;&lt;property id=&quot;20300&quot; value=&quot;Slide 10 - &amp;quot;Variations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Planning for All Learners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Planning for ESL learners&amp;quot;&quot;/&gt;&lt;property id=&quot;20307&quot; value=&quot;267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84</TotalTime>
  <Words>615</Words>
  <Application>Microsoft Office PowerPoint</Application>
  <PresentationFormat>On-screen Show (4:3)</PresentationFormat>
  <Paragraphs>101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Median</vt:lpstr>
      <vt:lpstr>ETL123: Mathematics</vt:lpstr>
      <vt:lpstr>Problem-Based Activities</vt:lpstr>
      <vt:lpstr>Making Problem-based Activities</vt:lpstr>
      <vt:lpstr>Teach Students Problem-Solving Steps</vt:lpstr>
      <vt:lpstr>Teach/Remind Students of Multiple Entry Points or Strategies</vt:lpstr>
      <vt:lpstr>Student Talk and Telling</vt:lpstr>
      <vt:lpstr>Evaluating your Activity</vt:lpstr>
      <vt:lpstr>3-phase Lesson: BDA Not 2-phase: explain then drill</vt:lpstr>
      <vt:lpstr>Planning the Lesson: link to LMQs</vt:lpstr>
      <vt:lpstr>Variations</vt:lpstr>
      <vt:lpstr>Planning for All Learners</vt:lpstr>
      <vt:lpstr>Planning for ESL learners</vt:lpstr>
    </vt:vector>
  </TitlesOfParts>
  <Company>Charles Darwin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ETL123: Mathematics</dc:title>
  <dc:creator>CDU</dc:creator>
  <cp:lastModifiedBy>CDU</cp:lastModifiedBy>
  <cp:revision>11</cp:revision>
  <dcterms:created xsi:type="dcterms:W3CDTF">2011-10-26T23:54:46Z</dcterms:created>
  <dcterms:modified xsi:type="dcterms:W3CDTF">2011-10-27T01:19:17Z</dcterms:modified>
</cp:coreProperties>
</file>